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</p:sldMasterIdLst>
  <p:sldIdLst>
    <p:sldId id="257" r:id="rId2"/>
    <p:sldId id="258" r:id="rId3"/>
    <p:sldId id="279" r:id="rId4"/>
    <p:sldId id="263" r:id="rId5"/>
    <p:sldId id="272" r:id="rId6"/>
    <p:sldId id="265" r:id="rId7"/>
    <p:sldId id="278" r:id="rId8"/>
    <p:sldId id="275" r:id="rId9"/>
    <p:sldId id="273" r:id="rId10"/>
    <p:sldId id="267" r:id="rId11"/>
    <p:sldId id="27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standard/managed-execution-process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en-us/dotnet/standard/managed-execution-process#compilation-by-the-jit-compiler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en.wikipedia.org/wiki/Virtual_Execution_Syste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mmon_Language_Infrastructure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searchapparchitecture.techtarget.com/definition/Common-Language-Infrastructure-CLI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ocs.microsoft.com/en-us/dotnet/standard/managed-execution-process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en-us/dotnet/standard/managed-execution-proces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framework/get-started/overview" TargetMode="External"/><Relationship Id="rId2" Type="http://schemas.openxmlformats.org/officeDocument/2006/relationships/hyperlink" Target="https://docs.microsoft.com/en-us/dotnet/standard/common-type-syste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www.youtube.com/watch?v=b7L03h7nMw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standard/common-type-syste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b7L03h7nMw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ocs.microsoft.com/en-us/dotnet/standard/common-type-system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standard/managed-execution-process#compiling-to-msil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Autofit/>
          </a:bodyPr>
          <a:lstStyle/>
          <a:p>
            <a:r>
              <a:rPr lang="en-US" sz="6600" dirty="0"/>
              <a:t>CLI (Common Language Infrastructure)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Sit Dolor Amet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F95514-6063-4458-AA08-E68214D205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260178"/>
            <a:ext cx="5953884" cy="3274635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084AFF-C3B4-45A3-BE54-2051A72FB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JIT (Just In Time Compiler)</a:t>
            </a:r>
            <a:br>
              <a:rPr lang="en-US" dirty="0"/>
            </a:br>
            <a:r>
              <a:rPr lang="en-US" sz="1400" dirty="0">
                <a:hlinkClick r:id="rId3"/>
              </a:rPr>
              <a:t>https://docs.microsoft.com/en-us/dotnet/standard/managed-execution-process</a:t>
            </a:r>
            <a:br>
              <a:rPr lang="en-US" dirty="0"/>
            </a:br>
            <a:r>
              <a:rPr lang="en-US" sz="1400" dirty="0">
                <a:hlinkClick r:id="rId4"/>
              </a:rPr>
              <a:t>https://docs.microsoft.com/en-us/dotnet/standard/managed-execution-process#compilation-by-the-jit-compiler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9991B-88CF-4D04-AD73-944A73196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01953"/>
            <a:ext cx="5953884" cy="4489704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2400" b="1" dirty="0"/>
              <a:t>Just-In-Time</a:t>
            </a:r>
            <a:r>
              <a:rPr lang="en-US" sz="2400" dirty="0"/>
              <a:t> (</a:t>
            </a:r>
            <a:r>
              <a:rPr lang="en-US" sz="2400" b="1" dirty="0"/>
              <a:t>JIT</a:t>
            </a:r>
            <a:r>
              <a:rPr lang="en-US" sz="2400" dirty="0"/>
              <a:t>) </a:t>
            </a:r>
            <a:r>
              <a:rPr lang="en-US" sz="2400" b="1" dirty="0"/>
              <a:t>compilation</a:t>
            </a:r>
            <a:r>
              <a:rPr lang="en-US" sz="2400" dirty="0"/>
              <a:t> (AKA, </a:t>
            </a:r>
            <a:r>
              <a:rPr lang="en-US" sz="2400" b="1" dirty="0"/>
              <a:t>dynamic translation</a:t>
            </a:r>
            <a:r>
              <a:rPr lang="en-US" sz="2400" i="1" dirty="0"/>
              <a:t>, AKA, </a:t>
            </a:r>
            <a:r>
              <a:rPr lang="en-US" sz="2400" b="1" dirty="0"/>
              <a:t>run-time compilations</a:t>
            </a:r>
            <a:r>
              <a:rPr lang="en-US" sz="2400" dirty="0"/>
              <a:t>)</a:t>
            </a:r>
            <a:r>
              <a:rPr lang="en-US" sz="2400" i="1" dirty="0"/>
              <a:t> </a:t>
            </a:r>
            <a:r>
              <a:rPr lang="en-US" sz="2400" dirty="0"/>
              <a:t>involves compilation </a:t>
            </a:r>
            <a:r>
              <a:rPr lang="en-US" sz="2400" u="sng" dirty="0"/>
              <a:t>during</a:t>
            </a:r>
            <a:r>
              <a:rPr lang="en-US" sz="2400" dirty="0"/>
              <a:t> execution of a program (at run time) rather than before execution.</a:t>
            </a:r>
          </a:p>
          <a:p>
            <a:r>
              <a:rPr lang="en-US" sz="2400" b="1" i="1" dirty="0"/>
              <a:t>JIT</a:t>
            </a:r>
            <a:r>
              <a:rPr lang="en-US" sz="2400" dirty="0"/>
              <a:t> compilation assumes that some code might never be called during execution. Instead of using time and memory to convert all the </a:t>
            </a:r>
            <a:r>
              <a:rPr lang="en-US" sz="2400" b="1" i="1" dirty="0"/>
              <a:t>MSIL</a:t>
            </a:r>
            <a:r>
              <a:rPr lang="en-US" sz="2400" dirty="0"/>
              <a:t> in a </a:t>
            </a:r>
            <a:r>
              <a:rPr lang="en-US" sz="2400" b="1" i="1" dirty="0"/>
              <a:t>PE (portable executable)</a:t>
            </a:r>
            <a:r>
              <a:rPr lang="en-US" sz="2400" dirty="0"/>
              <a:t> file to native code, it converts the </a:t>
            </a:r>
            <a:r>
              <a:rPr lang="en-US" sz="2400" b="1" i="1" dirty="0"/>
              <a:t>MSIL</a:t>
            </a:r>
            <a:r>
              <a:rPr lang="en-US" sz="2400" dirty="0"/>
              <a:t> as needed during execution and stores the resulting native code in memory so that it is accessible for subsequent calls in the context of that process. </a:t>
            </a:r>
          </a:p>
        </p:txBody>
      </p:sp>
    </p:spTree>
    <p:extLst>
      <p:ext uri="{BB962C8B-B14F-4D97-AF65-F5344CB8AC3E}">
        <p14:creationId xmlns:p14="http://schemas.microsoft.com/office/powerpoint/2010/main" val="35625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16142-272B-44B6-A79E-9F78E5672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VES (Virtual Execution System)</a:t>
            </a:r>
            <a:br>
              <a:rPr lang="en-US" dirty="0"/>
            </a:br>
            <a:r>
              <a:rPr lang="en-US" sz="1400" dirty="0">
                <a:hlinkClick r:id="rId2"/>
              </a:rPr>
              <a:t>https://en.wikipedia.org/wiki/Virtual_Execution_System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D5871-A495-465A-B5D8-6DB3C08DEA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83771"/>
            <a:ext cx="5572461" cy="4417029"/>
          </a:xfrm>
        </p:spPr>
        <p:txBody>
          <a:bodyPr anchor="ctr">
            <a:normAutofit lnSpcReduction="10000"/>
          </a:bodyPr>
          <a:lstStyle/>
          <a:p>
            <a:r>
              <a:rPr lang="en-US" sz="1600" dirty="0"/>
              <a:t>A </a:t>
            </a:r>
            <a:r>
              <a:rPr lang="en-US" sz="1600" b="1" i="1" dirty="0"/>
              <a:t>Virtual Execution System (VES) </a:t>
            </a:r>
            <a:r>
              <a:rPr lang="en-US" sz="1600" dirty="0"/>
              <a:t>is a run-time system of a </a:t>
            </a:r>
            <a:r>
              <a:rPr lang="en-US" sz="1600" b="1" i="1" dirty="0"/>
              <a:t>Common Language Infrastructure (CLI) </a:t>
            </a:r>
            <a:r>
              <a:rPr lang="en-US" sz="1600" dirty="0"/>
              <a:t>which provides an environment for executing managed code where the </a:t>
            </a:r>
            <a:r>
              <a:rPr lang="en-US" sz="1600" b="1" i="1" dirty="0"/>
              <a:t>Common Intermediate Language (CIL) </a:t>
            </a:r>
            <a:r>
              <a:rPr lang="en-US" sz="1600" dirty="0"/>
              <a:t>instruction set can be executed.</a:t>
            </a:r>
          </a:p>
          <a:p>
            <a:r>
              <a:rPr lang="en-US" sz="1600" dirty="0"/>
              <a:t>The </a:t>
            </a:r>
            <a:r>
              <a:rPr lang="en-US" sz="1600" b="1" i="1" dirty="0"/>
              <a:t>Common Language Runtime (CLR) </a:t>
            </a:r>
            <a:r>
              <a:rPr lang="en-US" sz="1600" dirty="0"/>
              <a:t>is the .NET Framework's implementation of a </a:t>
            </a:r>
            <a:r>
              <a:rPr lang="en-US" sz="1600" b="1" dirty="0"/>
              <a:t>VES</a:t>
            </a:r>
            <a:r>
              <a:rPr lang="en-US" sz="1600" dirty="0"/>
              <a:t>. It provides direct support for a set of built-in data types. It defines: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a hypothetical machine with an associated machine model and state,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a set of control flow constructs, and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an exception handling model. </a:t>
            </a:r>
          </a:p>
          <a:p>
            <a:r>
              <a:rPr lang="en-US" sz="1600" dirty="0"/>
              <a:t>Other notable implementations of the CLI such as Mono and Portable.NET include their own VES implementations. The .NET Micro Framework includes the .NET Micro Framework Interpreter as their VES implementation.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B0493C-CA4C-4A06-95E9-C6BBF2B29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741" y="1983771"/>
            <a:ext cx="5450540" cy="476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29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Autofit/>
          </a:bodyPr>
          <a:lstStyle/>
          <a:p>
            <a:pPr lvl="0"/>
            <a:r>
              <a:rPr lang="en-US" sz="3200" dirty="0"/>
              <a:t>The </a:t>
            </a:r>
            <a:r>
              <a:rPr lang="en-US" sz="3200" b="1" dirty="0"/>
              <a:t>Common Language Infrastructure</a:t>
            </a:r>
            <a:r>
              <a:rPr lang="en-US" sz="3200" dirty="0"/>
              <a:t> (</a:t>
            </a:r>
            <a:r>
              <a:rPr lang="en-US" sz="3200" b="1" dirty="0"/>
              <a:t>CLI</a:t>
            </a:r>
            <a:r>
              <a:rPr lang="en-US" sz="3200" dirty="0"/>
              <a:t>) is an open specification (technical standard) developed by Microsoft and standardized by ISO and Ecma</a:t>
            </a:r>
            <a:r>
              <a:rPr lang="en-US" sz="3200" baseline="30000" dirty="0"/>
              <a:t> </a:t>
            </a:r>
            <a:r>
              <a:rPr lang="en-US" sz="3200" dirty="0"/>
              <a:t>that describes executable code and a runtime environment that allows multiple high-level languages to be used on different computer platforms without being rewritten for specific architectures.</a:t>
            </a:r>
            <a:endParaRPr lang="en-US" sz="1600" i="1" dirty="0">
              <a:solidFill>
                <a:srgbClr val="FFFFFF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https://en.wikipedia.org/wiki/Common_Language_Infrastructure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EBAB1-3309-418B-9C8C-7EDD6659A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CLI (Common Language Infrastructure)</a:t>
            </a:r>
            <a:br>
              <a:rPr lang="en-US" dirty="0"/>
            </a:br>
            <a:r>
              <a:rPr lang="en-US" sz="1600" dirty="0">
                <a:hlinkClick r:id="rId2"/>
              </a:rPr>
              <a:t>https://searchapparchitecture.techtarget.com/definition/Common-Language-Infrastructure-CLI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76E03-3EF3-4C37-9DAD-868C471A1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724861" cy="3760891"/>
          </a:xfrm>
        </p:spPr>
        <p:txBody>
          <a:bodyPr/>
          <a:lstStyle/>
          <a:p>
            <a:r>
              <a:rPr lang="en-US" dirty="0"/>
              <a:t>Part of Microsoft's .NET strategy, Common Language Infrastructure (CLI) enables an application program written in any of several commonly-used programming languages to be run on any operating system using a common runtime program rather than a language-specific one. Common Language Infrastructure provides a virtual execution environment comparable to the one provided by Sun Microsystems for Java programs.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BFD50A-0399-46D7-BC76-554837D1E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741" y="1983771"/>
            <a:ext cx="5450540" cy="476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628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4E5A7-CB37-4607-AB22-6977FB313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anchor="b">
            <a:normAutofit fontScale="90000"/>
          </a:bodyPr>
          <a:lstStyle/>
          <a:p>
            <a:r>
              <a:rPr lang="en-US" dirty="0"/>
              <a:t>CLI (Common Language Infrastructure)</a:t>
            </a:r>
            <a:br>
              <a:rPr lang="en-US" dirty="0"/>
            </a:br>
            <a:r>
              <a:rPr lang="en-US" sz="1600" dirty="0">
                <a:hlinkClick r:id="rId2"/>
              </a:rPr>
              <a:t>https://docs.microsoft.com/en-us/dotnet/standard/managed-execution-process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F4E6871-A62C-4188-8424-41C86B4A6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37066" y="1964425"/>
            <a:ext cx="3251557" cy="3748194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9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E9583B9-2156-493F-9D69-D3A51FFBA1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703" y="2260178"/>
            <a:ext cx="5953884" cy="32746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10995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1830E69-7CEE-4918-8DD9-E216421F7A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650" y="2142429"/>
            <a:ext cx="3807217" cy="3760788"/>
          </a:xfrm>
        </p:spPr>
      </p:pic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232AE8E-E9E3-4FBA-B462-AF3821D5FF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703" y="2260178"/>
            <a:ext cx="5953884" cy="3274635"/>
          </a:xfrm>
          <a:prstGeom prst="rect">
            <a:avLst/>
          </a:prstGeom>
          <a:noFill/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C6DAC62-414F-4089-AB6E-D58075D671C4}"/>
              </a:ext>
            </a:extLst>
          </p:cNvPr>
          <p:cNvSpPr txBox="1">
            <a:spLocks/>
          </p:cNvSpPr>
          <p:nvPr/>
        </p:nvSpPr>
        <p:spPr>
          <a:xfrm>
            <a:off x="1145215" y="423938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 (Common Language Infrastructure) - Two views, one model</a:t>
            </a:r>
            <a:br>
              <a:rPr lang="en-US" dirty="0"/>
            </a:br>
            <a:r>
              <a:rPr lang="en-US" sz="1600" dirty="0">
                <a:hlinkClick r:id="rId4"/>
              </a:rPr>
              <a:t>https://docs.microsoft.com/en-us/dotnet/standard/managed-execution-process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864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A072D-3E81-46BA-988E-CD8507E69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547" y="372891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CTS (Common Type System)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https://docs.microsoft.com/en-us/dotnet/standard/common-type-system</a:t>
            </a:r>
            <a:br>
              <a:rPr lang="en-US" sz="1400" dirty="0"/>
            </a:br>
            <a:r>
              <a:rPr lang="en-US" sz="1400" dirty="0">
                <a:hlinkClick r:id="rId3"/>
              </a:rPr>
              <a:t>https://docs.microsoft.com/en-us/dotnet/framework/get-started/overview</a:t>
            </a:r>
            <a:br>
              <a:rPr lang="en-US" sz="1400" dirty="0"/>
            </a:br>
            <a:r>
              <a:rPr lang="en-US" sz="1400" dirty="0">
                <a:hlinkClick r:id="rId4"/>
              </a:rPr>
              <a:t>https://www.youtube.com/watch?v=b7L03h7nMwg</a:t>
            </a:r>
            <a:endParaRPr 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10B27-22F2-47D6-9AA1-5E0810B8F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72" y="1909482"/>
            <a:ext cx="6078070" cy="4509247"/>
          </a:xfrm>
        </p:spPr>
        <p:txBody>
          <a:bodyPr anchor="ctr">
            <a:normAutofit/>
          </a:bodyPr>
          <a:lstStyle/>
          <a:p>
            <a:r>
              <a:rPr lang="en-US" sz="1800" dirty="0"/>
              <a:t>The CTS is used by the CLR to enforce strict type-and-code-verification. </a:t>
            </a:r>
          </a:p>
          <a:p>
            <a:r>
              <a:rPr lang="en-US" sz="1800" dirty="0"/>
              <a:t>To ensure that the various Microsoft and third-party language compilers generate managed code that conforms to the CTS, the CTS: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1600" dirty="0"/>
              <a:t>describes all data types and all related constructs which are supported by the </a:t>
            </a:r>
            <a:r>
              <a:rPr lang="en-US" sz="1600" b="1" i="1" dirty="0"/>
              <a:t>CLR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1600" dirty="0"/>
              <a:t>details how they must be represented in the .NET metadata format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1600" dirty="0"/>
              <a:t>specifies how entities can interact with each other </a:t>
            </a:r>
          </a:p>
          <a:p>
            <a:r>
              <a:rPr lang="en-US" sz="1800" dirty="0"/>
              <a:t>This means that managed code can consume other managed types and instances, while strictly enforcing type fidelity and type safety.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82715C-702C-496A-A96B-DEA5DC0249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9741" y="1983771"/>
            <a:ext cx="5450540" cy="476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573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E3413-BE78-4A92-8B25-606B76A0F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572461" cy="3760891"/>
          </a:xfrm>
        </p:spPr>
        <p:txBody>
          <a:bodyPr>
            <a:normAutofit/>
          </a:bodyPr>
          <a:lstStyle/>
          <a:p>
            <a:r>
              <a:rPr lang="en-US" dirty="0"/>
              <a:t>The CTS provides a library of the basic primitive data types to be used in application development. This creates an Object-Oriented Model that implementing languages must follow.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CTS defines the two main kinds of types (reference and value types) that should be supported.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CTS defines several categories of types, each with their specific semantics and usage: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CTS defines all other properties of the types (access modifiers, valid type members, how inheritance and overloading works, etc).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E63357-76A0-4FF2-9B5F-FEA399822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741" y="1983771"/>
            <a:ext cx="5450540" cy="476591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EAAFAE7-002C-4346-81B7-7CBCAD34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CTS (Common Type System)</a:t>
            </a:r>
            <a:br>
              <a:rPr lang="en-US" dirty="0"/>
            </a:br>
            <a:r>
              <a:rPr lang="en-US" sz="1400" dirty="0">
                <a:hlinkClick r:id="rId3"/>
              </a:rPr>
              <a:t>https://docs.microsoft.com/en-us/dotnet/standard/common-type-system</a:t>
            </a:r>
            <a:br>
              <a:rPr lang="en-US" sz="1400" dirty="0"/>
            </a:br>
            <a:r>
              <a:rPr lang="en-US" sz="1400" dirty="0">
                <a:hlinkClick r:id="rId4"/>
              </a:rPr>
              <a:t>https://www.youtube.com/watch?v=b7L03h7nMwg</a:t>
            </a:r>
            <a:endParaRPr lang="en-US" sz="1400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CE2E4C1-F7BF-428C-97B7-AA265F69AA61}"/>
              </a:ext>
            </a:extLst>
          </p:cNvPr>
          <p:cNvGraphicFramePr>
            <a:graphicFrameLocks noGrp="1"/>
          </p:cNvGraphicFramePr>
          <p:nvPr/>
        </p:nvGraphicFramePr>
        <p:xfrm>
          <a:off x="998348" y="4615180"/>
          <a:ext cx="596452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2904">
                  <a:extLst>
                    <a:ext uri="{9D8B030D-6E8A-4147-A177-3AD203B41FA5}">
                      <a16:colId xmlns:a16="http://schemas.microsoft.com/office/drawing/2014/main" val="102540698"/>
                    </a:ext>
                  </a:extLst>
                </a:gridCol>
                <a:gridCol w="1192904">
                  <a:extLst>
                    <a:ext uri="{9D8B030D-6E8A-4147-A177-3AD203B41FA5}">
                      <a16:colId xmlns:a16="http://schemas.microsoft.com/office/drawing/2014/main" val="2513255515"/>
                    </a:ext>
                  </a:extLst>
                </a:gridCol>
                <a:gridCol w="1192904">
                  <a:extLst>
                    <a:ext uri="{9D8B030D-6E8A-4147-A177-3AD203B41FA5}">
                      <a16:colId xmlns:a16="http://schemas.microsoft.com/office/drawing/2014/main" val="2598687487"/>
                    </a:ext>
                  </a:extLst>
                </a:gridCol>
                <a:gridCol w="1192904">
                  <a:extLst>
                    <a:ext uri="{9D8B030D-6E8A-4147-A177-3AD203B41FA5}">
                      <a16:colId xmlns:a16="http://schemas.microsoft.com/office/drawing/2014/main" val="3542483824"/>
                    </a:ext>
                  </a:extLst>
                </a:gridCol>
                <a:gridCol w="1192904">
                  <a:extLst>
                    <a:ext uri="{9D8B030D-6E8A-4147-A177-3AD203B41FA5}">
                      <a16:colId xmlns:a16="http://schemas.microsoft.com/office/drawing/2014/main" val="33286887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Structs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Enums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Interfaces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Delegates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31975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3624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F38A5-F995-474B-8F70-89584F72F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CLS (Common Language Specification)</a:t>
            </a:r>
            <a:br>
              <a:rPr lang="en-US" sz="4000" dirty="0"/>
            </a:br>
            <a:r>
              <a:rPr lang="en-US" sz="1200" dirty="0">
                <a:hlinkClick r:id="rId2"/>
              </a:rPr>
              <a:t>https://docs.microsoft.com/en-us/dotnet/standard/common-type-system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AC386-B943-4FDC-A845-F9B91B1DA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83771"/>
            <a:ext cx="5572461" cy="4417029"/>
          </a:xfrm>
        </p:spPr>
        <p:txBody>
          <a:bodyPr anchor="ctr">
            <a:normAutofit/>
          </a:bodyPr>
          <a:lstStyle/>
          <a:p>
            <a:r>
              <a:rPr lang="en-US" dirty="0"/>
              <a:t>CLS is a subset of CTS</a:t>
            </a:r>
          </a:p>
          <a:p>
            <a:r>
              <a:rPr lang="en-US" dirty="0"/>
              <a:t>Since there are numerous different languages, .NET has specified the commonalities required to enable full interoperability between languages into something called the </a:t>
            </a:r>
            <a:r>
              <a:rPr lang="en-US" b="1" i="1" dirty="0"/>
              <a:t>Common Language Specification (CLS)</a:t>
            </a:r>
            <a:r>
              <a:rPr lang="en-US" dirty="0"/>
              <a:t>. </a:t>
            </a:r>
          </a:p>
          <a:p>
            <a:r>
              <a:rPr lang="en-US" dirty="0"/>
              <a:t>CLS defines a set of features that are needed by many common applications. It also defines a set of rules and restrictions that every language must follow which runs under the .NET framework. It provides a sort of recipe for any language that is implemented on top of .NET on what it must support.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B0A0F7-8C4F-448C-9369-BEF452DEE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741" y="1983771"/>
            <a:ext cx="5450540" cy="476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70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BA9EF95-146A-4E6D-99B0-354D484E39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260178"/>
            <a:ext cx="5953884" cy="3274635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22E926-FD7E-488C-BFD4-0009FCC57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CIL (Common Intermediate Language)</a:t>
            </a:r>
            <a:br>
              <a:rPr lang="en-US" sz="4000" dirty="0"/>
            </a:br>
            <a:r>
              <a:rPr lang="en-US" sz="1400" dirty="0">
                <a:hlinkClick r:id="rId3"/>
              </a:rPr>
              <a:t>https://docs.microsoft.com/en-us/dotnet/standard/managed-execution-process#compiling-to-msil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B7AF0-FF5C-40E3-BCF9-E1A672B19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01953"/>
            <a:ext cx="5650992" cy="4379976"/>
          </a:xfrm>
        </p:spPr>
        <p:txBody>
          <a:bodyPr anchor="ctr">
            <a:normAutofit/>
          </a:bodyPr>
          <a:lstStyle/>
          <a:p>
            <a:r>
              <a:rPr lang="en-US" sz="2000" b="1" i="1" dirty="0">
                <a:solidFill>
                  <a:schemeClr val="tx1"/>
                </a:solidFill>
              </a:rPr>
              <a:t>Common Intermediate Language (CIL)</a:t>
            </a:r>
            <a:r>
              <a:rPr lang="en-US" sz="2000" dirty="0">
                <a:solidFill>
                  <a:schemeClr val="tx1"/>
                </a:solidFill>
              </a:rPr>
              <a:t>, </a:t>
            </a:r>
            <a:r>
              <a:rPr lang="en-US" sz="2000" dirty="0"/>
              <a:t>formerly called </a:t>
            </a:r>
            <a:r>
              <a:rPr lang="en-US" sz="2000" b="1" i="1" dirty="0"/>
              <a:t>Microsoft Intermediate Language (MSIL) </a:t>
            </a:r>
            <a:r>
              <a:rPr lang="en-US" sz="2000" dirty="0"/>
              <a:t>or </a:t>
            </a:r>
            <a:r>
              <a:rPr lang="en-US" sz="2000" b="1" i="1" dirty="0"/>
              <a:t>Intermediate Language (IL)</a:t>
            </a:r>
            <a:r>
              <a:rPr lang="en-US" sz="2000" dirty="0"/>
              <a:t>. </a:t>
            </a:r>
            <a:r>
              <a:rPr lang="en-US" sz="2000" b="1" i="1" dirty="0"/>
              <a:t>CIL</a:t>
            </a:r>
            <a:r>
              <a:rPr lang="en-US" sz="2000" dirty="0"/>
              <a:t> is the intermediate language binary instruction set defined within the </a:t>
            </a:r>
            <a:r>
              <a:rPr lang="en-US" sz="2000" b="1" i="1" dirty="0"/>
              <a:t>Common Language Infrastructure (CLI)</a:t>
            </a:r>
            <a:r>
              <a:rPr lang="en-US" sz="2000" dirty="0"/>
              <a:t>. </a:t>
            </a:r>
            <a:r>
              <a:rPr lang="en-US" sz="2000" b="1" i="1" dirty="0"/>
              <a:t>CIL</a:t>
            </a:r>
            <a:r>
              <a:rPr lang="en-US" sz="2000" dirty="0"/>
              <a:t> instructions are executed by a </a:t>
            </a:r>
            <a:r>
              <a:rPr lang="en-US" sz="2000" b="1" i="1" dirty="0"/>
              <a:t>CLI</a:t>
            </a:r>
            <a:r>
              <a:rPr lang="en-US" sz="2000" dirty="0"/>
              <a:t>-compatible runtime environment such as the </a:t>
            </a:r>
            <a:r>
              <a:rPr lang="en-US" sz="2000" b="1" i="1" dirty="0"/>
              <a:t>Common Language Runtime</a:t>
            </a:r>
            <a:r>
              <a:rPr lang="en-US" sz="2000" dirty="0"/>
              <a:t>. Languages which target the </a:t>
            </a:r>
            <a:r>
              <a:rPr lang="en-US" sz="2000" b="1" i="1" dirty="0"/>
              <a:t>CLI</a:t>
            </a:r>
            <a:r>
              <a:rPr lang="en-US" sz="2000" dirty="0"/>
              <a:t> compile to </a:t>
            </a:r>
            <a:r>
              <a:rPr lang="en-US" sz="2000" b="1" i="1" dirty="0"/>
              <a:t>CIL</a:t>
            </a:r>
            <a:r>
              <a:rPr lang="en-US" sz="2000" dirty="0"/>
              <a:t>. </a:t>
            </a:r>
            <a:r>
              <a:rPr lang="en-US" sz="2000" b="1" i="1" dirty="0"/>
              <a:t>CIL</a:t>
            </a:r>
            <a:r>
              <a:rPr lang="en-US" sz="2000" dirty="0"/>
              <a:t> is object-oriented, stack-based bytecode. Runtimes typically </a:t>
            </a:r>
            <a:r>
              <a:rPr lang="en-US" sz="2000" b="1" i="1" dirty="0"/>
              <a:t>Just-In-Time(JIT)</a:t>
            </a:r>
            <a:r>
              <a:rPr lang="en-US" sz="2000" dirty="0"/>
              <a:t> compile </a:t>
            </a:r>
            <a:r>
              <a:rPr lang="en-US" sz="2000" b="1" i="1" dirty="0"/>
              <a:t>CIL</a:t>
            </a:r>
            <a:r>
              <a:rPr lang="en-US" sz="2000" dirty="0"/>
              <a:t> instructions into native code.</a:t>
            </a:r>
          </a:p>
        </p:txBody>
      </p:sp>
    </p:spTree>
    <p:extLst>
      <p:ext uri="{BB962C8B-B14F-4D97-AF65-F5344CB8AC3E}">
        <p14:creationId xmlns:p14="http://schemas.microsoft.com/office/powerpoint/2010/main" val="2067104875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{5B3D16BE-15B3-47D8-84CE-9AE21D5E9D1A}tf56160789</Template>
  <TotalTime>0</TotalTime>
  <Words>997</Words>
  <Application>Microsoft Office PowerPoint</Application>
  <PresentationFormat>Widescreen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Bookman Old Style</vt:lpstr>
      <vt:lpstr>Calibri</vt:lpstr>
      <vt:lpstr>Franklin Gothic Book</vt:lpstr>
      <vt:lpstr>1_RetrospectVTI</vt:lpstr>
      <vt:lpstr>CLI (Common Language Infrastructure)</vt:lpstr>
      <vt:lpstr>The Common Language Infrastructure (CLI) is an open specification (technical standard) developed by Microsoft and standardized by ISO and Ecma that describes executable code and a runtime environment that allows multiple high-level languages to be used on different computer platforms without being rewritten for specific architectures.</vt:lpstr>
      <vt:lpstr>CLI (Common Language Infrastructure) https://searchapparchitecture.techtarget.com/definition/Common-Language-Infrastructure-CLI</vt:lpstr>
      <vt:lpstr>CLI (Common Language Infrastructure) https://docs.microsoft.com/en-us/dotnet/standard/managed-execution-process</vt:lpstr>
      <vt:lpstr>PowerPoint Presentation</vt:lpstr>
      <vt:lpstr>CTS (Common Type System) https://docs.microsoft.com/en-us/dotnet/standard/common-type-system https://docs.microsoft.com/en-us/dotnet/framework/get-started/overview https://www.youtube.com/watch?v=b7L03h7nMwg</vt:lpstr>
      <vt:lpstr>CTS (Common Type System) https://docs.microsoft.com/en-us/dotnet/standard/common-type-system https://www.youtube.com/watch?v=b7L03h7nMwg</vt:lpstr>
      <vt:lpstr>CLS (Common Language Specification) https://docs.microsoft.com/en-us/dotnet/standard/common-type-system</vt:lpstr>
      <vt:lpstr>CIL (Common Intermediate Language) https://docs.microsoft.com/en-us/dotnet/standard/managed-execution-process#compiling-to-msil</vt:lpstr>
      <vt:lpstr>JIT (Just In Time Compiler) https://docs.microsoft.com/en-us/dotnet/standard/managed-execution-process https://docs.microsoft.com/en-us/dotnet/standard/managed-execution-process#compilation-by-the-jit-compiler</vt:lpstr>
      <vt:lpstr>VES (Virtual Execution System) https://en.wikipedia.org/wiki/Virtual_Execution_System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2020-03-08T02:47:33Z</dcterms:created>
  <dcterms:modified xsi:type="dcterms:W3CDTF">2020-03-08T03:23:28Z</dcterms:modified>
</cp:coreProperties>
</file>

<file path=docProps/thumbnail.jpeg>
</file>